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83" r:id="rId4"/>
    <p:sldId id="284" r:id="rId5"/>
    <p:sldId id="285" r:id="rId6"/>
    <p:sldId id="286" r:id="rId7"/>
    <p:sldId id="288" r:id="rId8"/>
    <p:sldId id="267" r:id="rId9"/>
    <p:sldId id="289" r:id="rId10"/>
    <p:sldId id="273" r:id="rId11"/>
    <p:sldId id="275" r:id="rId12"/>
    <p:sldId id="279" r:id="rId13"/>
    <p:sldId id="278" r:id="rId14"/>
    <p:sldId id="290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34" autoAdjust="0"/>
  </p:normalViewPr>
  <p:slideViewPr>
    <p:cSldViewPr snapToGrid="0" snapToObjects="1">
      <p:cViewPr varScale="1">
        <p:scale>
          <a:sx n="103" d="100"/>
          <a:sy n="103" d="100"/>
        </p:scale>
        <p:origin x="-17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A3D6A-F902-5F48-8494-F5F7AB69C9A6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F084D-867D-874A-920E-9711FF765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EB42F-440C-EC40-A0A5-ACC64CB9ED6A}" type="datetimeFigureOut">
              <a:rPr lang="en-US" smtClean="0"/>
              <a:t>16-08-08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C775E-9F3C-F54B-B3CA-7C8FDE04A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17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 visibiliza el aporte de las mujeres a los servicios y a la producción de bienes</a:t>
            </a:r>
          </a:p>
          <a:p>
            <a:r>
              <a:rPr lang="es-ES" dirty="0" smtClean="0"/>
              <a:t>Se elimina la arbitrariedad en la </a:t>
            </a:r>
            <a:r>
              <a:rPr lang="es-ES" dirty="0" err="1" smtClean="0"/>
              <a:t>fijaci</a:t>
            </a:r>
            <a:r>
              <a:rPr lang="es-CO" dirty="0" smtClean="0"/>
              <a:t>ón de sueldos al aplicar un sistema objetivo</a:t>
            </a:r>
            <a:endParaRPr lang="es-ES" dirty="0" smtClean="0"/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775E-9F3C-F54B-B3CA-7C8FDE04A70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08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 visibiliza el aporte de las mujeres a los servicios y a la producción de bienes</a:t>
            </a:r>
          </a:p>
          <a:p>
            <a:r>
              <a:rPr lang="es-ES" dirty="0" smtClean="0"/>
              <a:t>Se elimina la arbitrariedad en la fijaci</a:t>
            </a:r>
            <a:r>
              <a:rPr lang="es-CO" dirty="0" smtClean="0"/>
              <a:t>ón de sueldos al aplicar un sistema objetivo</a:t>
            </a:r>
            <a:endParaRPr lang="es-ES" dirty="0" smtClean="0"/>
          </a:p>
          <a:p>
            <a:endParaRPr lang="en-CA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775E-9F3C-F54B-B3CA-7C8FDE04A70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08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4D2B6-A2B0-D04E-837C-91346B3A013A}" type="datetime1">
              <a:rPr lang="en-CA" smtClean="0"/>
              <a:t>16-08-08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Gender Equity Specialist/ www.dzgreen.ca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8017-7FCD-FA43-9259-83E663C84525}" type="datetime1">
              <a:rPr lang="en-CA" smtClean="0"/>
              <a:t>16-08-08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B35B2-D101-8D44-8ED7-908EDA9EA38E}" type="datetime1">
              <a:rPr lang="en-CA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96E3A-871C-0F4C-85D8-BE85B88C958B}" type="datetime1">
              <a:rPr lang="en-CA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308C2-919D-7942-9BDF-724EB35410EE}" type="datetime1">
              <a:rPr lang="en-CA" smtClean="0"/>
              <a:t>16-08-08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Gender Equity Specialist/www.dzgreen.ca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28A2F-4898-F940-AD88-0E7503B120E0}" type="datetime1">
              <a:rPr lang="en-CA" smtClean="0"/>
              <a:t>16-08-08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Gender Equity Specialist/www.dzgreen.ca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08C0-45E8-9A45-A5D1-4E94976478B1}" type="datetime1">
              <a:rPr lang="en-CA" smtClean="0"/>
              <a:t>16-08-08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C1CB4-6A53-5642-981B-20ABE0355357}" type="datetime1">
              <a:rPr lang="en-CA" smtClean="0"/>
              <a:t>16-08-08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C951-3DAE-8846-97EE-71B3F8E821E0}" type="datetime1">
              <a:rPr lang="en-CA" smtClean="0"/>
              <a:t>16-08-08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5369D-F596-6C4C-B1AD-57FD6489D901}" type="datetime1">
              <a:rPr lang="en-CA" smtClean="0"/>
              <a:t>16-08-08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C5C4A-8B4C-2746-A030-4B22097D9CF4}" type="datetime1">
              <a:rPr lang="en-CA" smtClean="0"/>
              <a:t>16-08-08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4DE83-CC1F-0540-9042-CBF4D525E0C0}" type="datetime1">
              <a:rPr lang="en-CA" smtClean="0"/>
              <a:t>16-08-08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6D413-726F-AD47-BE0B-FA479678BA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3C3240-CA3A-AA42-95CD-F1C63A79255A}" type="datetime1">
              <a:rPr lang="en-CA" smtClean="0"/>
              <a:t>16-08-08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Daina Z. Green, Specialist en de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5936D413-726F-AD47-BE0B-FA479678BA9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dzgreen.ca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dzgreen.c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zgreen.ca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Relationship Id="rId3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o.org/wcmsp5/groups/public/---ed_norm/---declaration/documents/publication/wcms_decl_wp_27_en.pdf" TargetMode="External"/><Relationship Id="rId4" Type="http://schemas.openxmlformats.org/officeDocument/2006/relationships/hyperlink" Target="http://www.world-psi.org/es/reduciendo-la-brecha-salarial-de-genero" TargetMode="External"/><Relationship Id="rId5" Type="http://schemas.openxmlformats.org/officeDocument/2006/relationships/hyperlink" Target="http://www.world-psi.org/sites/default/files/documents/research/en_closing_the_gender_pay_gap.pdf" TargetMode="External"/><Relationship Id="rId6" Type="http://schemas.openxmlformats.org/officeDocument/2006/relationships/hyperlink" Target="http://www.payequity.gov.on.ca/en/resources/case_tools.php" TargetMode="External"/><Relationship Id="rId7" Type="http://schemas.openxmlformats.org/officeDocument/2006/relationships/hyperlink" Target="http://www.ces.gouv.qc.ca/documents/publications/guidedetaille.pdf" TargetMode="External"/><Relationship Id="rId8" Type="http://schemas.openxmlformats.org/officeDocument/2006/relationships/hyperlink" Target="http://www.dzgreen.ca" TargetMode="External"/><Relationship Id="rId9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lo.org/global/publications/ilo-bookstore/order-online/books/WCMS_104692/lang--en/index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zgreen.ca" TargetMode="Externa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857251"/>
            <a:ext cx="6297079" cy="1825624"/>
          </a:xfrm>
        </p:spPr>
        <p:txBody>
          <a:bodyPr/>
          <a:lstStyle/>
          <a:p>
            <a:r>
              <a:rPr lang="en-CA" b="1" noProof="0" dirty="0" smtClean="0"/>
              <a:t>REDUCING THE GENDER WAGE GAP</a:t>
            </a:r>
            <a:endParaRPr lang="en-CA" b="1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29" y="2666253"/>
            <a:ext cx="3390900" cy="3098800"/>
          </a:xfrm>
          <a:prstGeom prst="rect">
            <a:avLst/>
          </a:prstGeom>
        </p:spPr>
      </p:pic>
      <p:pic>
        <p:nvPicPr>
          <p:cNvPr id="4" name="Picture 3" descr="ap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98" y="5486293"/>
            <a:ext cx="1859113" cy="775229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Daina Z. Green, Gender Equity Specialist 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www.dzgreen.ca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1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A Joint Process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CA" sz="2600" b="1" noProof="0" dirty="0" smtClean="0">
                <a:cs typeface="Calisto MT"/>
              </a:rPr>
              <a:t>A Joint Committee:</a:t>
            </a:r>
          </a:p>
          <a:p>
            <a:pPr>
              <a:lnSpc>
                <a:spcPct val="90000"/>
              </a:lnSpc>
              <a:defRPr/>
            </a:pPr>
            <a:r>
              <a:rPr lang="en-CA" noProof="0" dirty="0" smtClean="0">
                <a:cs typeface="Calisto MT"/>
              </a:rPr>
              <a:t>Manages </a:t>
            </a:r>
            <a:r>
              <a:rPr lang="en-CA" dirty="0" smtClean="0">
                <a:cs typeface="Calisto MT"/>
              </a:rPr>
              <a:t>the project</a:t>
            </a:r>
            <a:endParaRPr lang="en-CA" noProof="0" dirty="0" smtClean="0">
              <a:cs typeface="Calisto MT"/>
            </a:endParaRPr>
          </a:p>
          <a:p>
            <a:pPr>
              <a:lnSpc>
                <a:spcPct val="90000"/>
              </a:lnSpc>
              <a:defRPr/>
            </a:pPr>
            <a:r>
              <a:rPr lang="en-CA" noProof="0" dirty="0" smtClean="0">
                <a:cs typeface="Calisto MT"/>
              </a:rPr>
              <a:t>Is trained on the principles of job evaluation and how to incorporate gender perspective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>
                <a:cs typeface="Calisto MT"/>
              </a:rPr>
              <a:t>Develops or adapts instruments to ensure evaluations free of sexist bias (capturing and valuing both </a:t>
            </a:r>
            <a:r>
              <a:rPr lang="en-CA" noProof="0" dirty="0" smtClean="0">
                <a:cs typeface="Calisto MT"/>
              </a:rPr>
              <a:t>“female” and “male work”)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>
                <a:cs typeface="Calisto MT"/>
              </a:rPr>
              <a:t>Determines which jobs are male and which are female</a:t>
            </a:r>
            <a:endParaRPr lang="en-CA" noProof="0" dirty="0" smtClean="0">
              <a:cs typeface="Calisto MT"/>
            </a:endParaRPr>
          </a:p>
          <a:p>
            <a:pPr>
              <a:lnSpc>
                <a:spcPct val="90000"/>
              </a:lnSpc>
              <a:defRPr/>
            </a:pPr>
            <a:r>
              <a:rPr lang="en-CA" noProof="0" dirty="0" smtClean="0">
                <a:cs typeface="Calisto MT"/>
              </a:rPr>
              <a:t>Decides how to collect information on job requirements</a:t>
            </a:r>
          </a:p>
          <a:p>
            <a:pPr>
              <a:lnSpc>
                <a:spcPct val="90000"/>
              </a:lnSpc>
              <a:defRPr/>
            </a:pPr>
            <a:r>
              <a:rPr lang="en-CA" noProof="0" dirty="0" smtClean="0">
                <a:cs typeface="Calisto MT"/>
              </a:rPr>
              <a:t>Evaluates the jobs</a:t>
            </a:r>
          </a:p>
          <a:p>
            <a:pPr>
              <a:lnSpc>
                <a:spcPct val="90000"/>
              </a:lnSpc>
              <a:defRPr/>
            </a:pPr>
            <a:r>
              <a:rPr lang="en-CA" noProof="0" dirty="0" smtClean="0">
                <a:cs typeface="Calisto MT"/>
              </a:rPr>
              <a:t>Carries out </a:t>
            </a:r>
            <a:r>
              <a:rPr lang="en-CA" noProof="0" dirty="0" smtClean="0">
                <a:cs typeface="Calisto MT"/>
              </a:rPr>
              <a:t>comparisons between value (total points</a:t>
            </a:r>
            <a:r>
              <a:rPr lang="en-CA" dirty="0">
                <a:cs typeface="Calisto MT"/>
              </a:rPr>
              <a:t>) </a:t>
            </a:r>
            <a:r>
              <a:rPr lang="en-CA" dirty="0" smtClean="0">
                <a:cs typeface="Calisto MT"/>
              </a:rPr>
              <a:t>and pay rates</a:t>
            </a:r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3"/>
              </a:rPr>
              <a:t>www.dzgreen.ca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139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83049"/>
          </a:xfrm>
        </p:spPr>
        <p:txBody>
          <a:bodyPr/>
          <a:lstStyle/>
          <a:p>
            <a:pPr>
              <a:defRPr/>
            </a:pPr>
            <a:r>
              <a:rPr lang="en-CA" b="1" noProof="0" dirty="0" smtClean="0"/>
              <a:t>Four Criteria (factors)</a:t>
            </a:r>
            <a:endParaRPr lang="en-CA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CA" sz="3600" noProof="0" dirty="0" smtClean="0"/>
              <a:t>Skill </a:t>
            </a:r>
          </a:p>
          <a:p>
            <a:pPr>
              <a:defRPr/>
            </a:pPr>
            <a:r>
              <a:rPr lang="en-CA" sz="3600" noProof="0" dirty="0" smtClean="0"/>
              <a:t>Responsibility</a:t>
            </a:r>
          </a:p>
          <a:p>
            <a:pPr>
              <a:defRPr/>
            </a:pPr>
            <a:r>
              <a:rPr lang="en-CA" sz="3600" noProof="0" dirty="0" smtClean="0"/>
              <a:t>Effort</a:t>
            </a:r>
          </a:p>
          <a:p>
            <a:pPr>
              <a:defRPr/>
            </a:pPr>
            <a:r>
              <a:rPr lang="en-CA" sz="3600" noProof="0" dirty="0" smtClean="0"/>
              <a:t>Working Conditions </a:t>
            </a:r>
          </a:p>
          <a:p>
            <a:pPr>
              <a:defRPr/>
            </a:pPr>
            <a:r>
              <a:rPr lang="en-CA" sz="2400" b="1" noProof="0" dirty="0" smtClean="0"/>
              <a:t>These criteria are accepted </a:t>
            </a:r>
            <a:r>
              <a:rPr lang="en-CA" sz="2400" b="1" noProof="0" dirty="0" smtClean="0"/>
              <a:t>internationally, recognized in Canadian pay equity law </a:t>
            </a:r>
            <a:r>
              <a:rPr lang="en-CA" sz="2400" b="1" noProof="0" dirty="0" smtClean="0"/>
              <a:t>and reflect the language of ILO Convention 100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044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noProof="0" dirty="0" smtClean="0"/>
              <a:t>How Jobs are Evaluated</a:t>
            </a:r>
            <a:endParaRPr lang="en-CA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defRPr/>
            </a:pPr>
            <a:r>
              <a:rPr lang="en-CA" dirty="0" smtClean="0">
                <a:cs typeface="Calisto MT"/>
              </a:rPr>
              <a:t>Workers provide a description of the requirements of their jobs and their supervisors </a:t>
            </a:r>
            <a:r>
              <a:rPr lang="en-CA" noProof="0" dirty="0" smtClean="0">
                <a:cs typeface="Calisto MT"/>
              </a:rPr>
              <a:t>review and provide their comments</a:t>
            </a:r>
          </a:p>
          <a:p>
            <a:pPr>
              <a:lnSpc>
                <a:spcPct val="90000"/>
              </a:lnSpc>
              <a:defRPr/>
            </a:pPr>
            <a:r>
              <a:rPr lang="en-CA" dirty="0">
                <a:cs typeface="Calisto MT"/>
              </a:rPr>
              <a:t>The Committee applies the same evaluation process and tools to all jobs</a:t>
            </a:r>
          </a:p>
          <a:p>
            <a:pPr>
              <a:lnSpc>
                <a:spcPct val="90000"/>
              </a:lnSpc>
              <a:defRPr/>
            </a:pPr>
            <a:r>
              <a:rPr lang="en-CA" dirty="0" smtClean="0">
                <a:cs typeface="Calisto MT"/>
              </a:rPr>
              <a:t>The Committee applies the factor weights and compares total scores to identify jobs of comparable or equivalent value </a:t>
            </a:r>
          </a:p>
          <a:p>
            <a:pPr>
              <a:lnSpc>
                <a:spcPct val="90000"/>
              </a:lnSpc>
              <a:defRPr/>
            </a:pPr>
            <a:r>
              <a:rPr lang="en-CA" noProof="0" dirty="0" smtClean="0">
                <a:cs typeface="Calisto MT"/>
              </a:rPr>
              <a:t>Any wage gap between female jobs and male jobs is identified, and the parties develop and communicate a pay equity plan to implement wage adjustments, if any</a:t>
            </a:r>
          </a:p>
          <a:p>
            <a:pPr>
              <a:lnSpc>
                <a:spcPct val="90000"/>
              </a:lnSpc>
              <a:defRPr/>
            </a:pPr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3"/>
              </a:rPr>
              <a:t>www.dzgreen.ca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431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30475"/>
            <a:ext cx="8042276" cy="817902"/>
          </a:xfrm>
        </p:spPr>
        <p:txBody>
          <a:bodyPr/>
          <a:lstStyle/>
          <a:p>
            <a:r>
              <a:rPr lang="en-CA" sz="4000" noProof="0" dirty="0" smtClean="0"/>
              <a:t>Model System of </a:t>
            </a:r>
            <a:br>
              <a:rPr lang="en-CA" sz="4000" noProof="0" dirty="0" smtClean="0"/>
            </a:br>
            <a:r>
              <a:rPr lang="en-CA" sz="4000" noProof="0" dirty="0" smtClean="0"/>
              <a:t>Factors/Subfactors</a:t>
            </a:r>
            <a:endParaRPr lang="en-CA" sz="4000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94616"/>
              </p:ext>
            </p:extLst>
          </p:nvPr>
        </p:nvGraphicFramePr>
        <p:xfrm>
          <a:off x="1023363" y="1368520"/>
          <a:ext cx="6793654" cy="4907150"/>
        </p:xfrm>
        <a:graphic>
          <a:graphicData uri="http://schemas.openxmlformats.org/drawingml/2006/table">
            <a:tbl>
              <a:tblPr/>
              <a:tblGrid>
                <a:gridCol w="1621827"/>
                <a:gridCol w="3369796"/>
                <a:gridCol w="666752"/>
                <a:gridCol w="684772"/>
                <a:gridCol w="450507"/>
              </a:tblGrid>
              <a:tr h="8395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Criteria (Factors)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 SUBFACTOR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>
                          <a:effectLst/>
                          <a:latin typeface="Arial"/>
                        </a:rPr>
                        <a:t>#</a:t>
                      </a:r>
                      <a:r>
                        <a:rPr lang="en-US" sz="1000" b="1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levels</a:t>
                      </a:r>
                      <a:endParaRPr lang="en-US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Percentage</a:t>
                      </a:r>
                    </a:p>
                  </a:txBody>
                  <a:tcPr marL="11985" marR="11985" marT="1198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FACTOR </a:t>
                      </a:r>
                    </a:p>
                  </a:txBody>
                  <a:tcPr marL="11985" marR="11985" marT="11985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SKILL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Education and Experience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1100" b="1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effectLst/>
                          <a:latin typeface="Arial"/>
                        </a:rPr>
                        <a:t>38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7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interpersonal Skills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7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Reasoning and Analysis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7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Physical Skill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13"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RESPONSIBILITY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Responsibility for Planning &amp; Coordination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s-IS" sz="900" b="0" i="0" u="none" strike="noStrike" dirty="0"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7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Responsibility for Others 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513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Responsibility for </a:t>
                      </a:r>
                      <a:r>
                        <a:rPr lang="en-US" sz="1100" b="0" i="0" u="none" strike="noStrike" dirty="0" smtClean="0">
                          <a:effectLst/>
                          <a:latin typeface="Arial"/>
                        </a:rPr>
                        <a:t>Information </a:t>
                      </a:r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&amp; Finance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10%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21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Responsibility for Material and Programmatic Resources 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EFFORT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Physical Effort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 dirty="0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27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Mental Effort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2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effectLst/>
                          <a:latin typeface="Arial"/>
                        </a:rPr>
                        <a:t>WORKING CONDITIONS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Psychological Environmental Conditions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0" i="0" u="none" strike="noStrike" dirty="0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21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Physical Environmental Conditions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21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1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effectLst/>
                          <a:latin typeface="Arial"/>
                        </a:rPr>
                        <a:t>Risk of Occupational Injury or Illness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11985" marR="11985" marT="11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 dirty="0"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029">
                <a:tc>
                  <a:txBody>
                    <a:bodyPr/>
                    <a:lstStyle/>
                    <a:p>
                      <a:pPr algn="l" fontAlgn="ctr"/>
                      <a:r>
                        <a:rPr lang="sk-SK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11985" marR="11985" marT="11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900" b="1" i="0" u="none" strike="noStrike" dirty="0">
                          <a:effectLst/>
                          <a:latin typeface="Arial"/>
                        </a:rPr>
                        <a:t>100</a:t>
                      </a:r>
                    </a:p>
                  </a:txBody>
                  <a:tcPr marL="11985" marR="11985" marT="119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73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430475"/>
            <a:ext cx="8042276" cy="817902"/>
          </a:xfrm>
        </p:spPr>
        <p:txBody>
          <a:bodyPr/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Model </a:t>
            </a:r>
            <a:r>
              <a:rPr lang="en-CA" sz="4000" dirty="0"/>
              <a:t>Factor and Subfactor </a:t>
            </a:r>
            <a:r>
              <a:rPr lang="en-CA" sz="4000" dirty="0" smtClean="0"/>
              <a:t>Weights</a:t>
            </a:r>
            <a:endParaRPr lang="en-CA" sz="4000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  <p:pic>
        <p:nvPicPr>
          <p:cNvPr id="5" name="Content Placeholder 4" descr="weighting schem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15054"/>
          <a:stretch>
            <a:fillRect/>
          </a:stretch>
        </p:blipFill>
        <p:spPr>
          <a:xfrm>
            <a:off x="-324805" y="1248377"/>
            <a:ext cx="10058400" cy="5432286"/>
          </a:xfrm>
        </p:spPr>
      </p:pic>
    </p:spTree>
    <p:extLst>
      <p:ext uri="{BB962C8B-B14F-4D97-AF65-F5344CB8AC3E}">
        <p14:creationId xmlns:p14="http://schemas.microsoft.com/office/powerpoint/2010/main" val="79582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noProof="0" dirty="0" smtClean="0"/>
              <a:t>Resources</a:t>
            </a:r>
            <a:endParaRPr lang="en-CA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noProof="0" dirty="0" smtClean="0"/>
              <a:t>ILO Model: </a:t>
            </a:r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://www.ilo.org/global/publications/ilo-bookstore/order-online/books/WCMS_104692/lang--en/</a:t>
            </a:r>
            <a:r>
              <a:rPr lang="en-CA" dirty="0" smtClean="0">
                <a:hlinkClick r:id="rId2"/>
              </a:rPr>
              <a:t>index.htm</a:t>
            </a:r>
            <a:endParaRPr lang="en-CA" dirty="0" smtClean="0"/>
          </a:p>
          <a:p>
            <a:r>
              <a:rPr lang="en-CA" dirty="0" smtClean="0"/>
              <a:t>ILO Study on how to promote pay equity (2006):</a:t>
            </a:r>
            <a:r>
              <a:rPr lang="en-CA" dirty="0" smtClean="0">
                <a:hlinkClick r:id="rId3"/>
              </a:rPr>
              <a:t>http</a:t>
            </a:r>
            <a:r>
              <a:rPr lang="en-CA" dirty="0">
                <a:hlinkClick r:id="rId3"/>
              </a:rPr>
              <a:t>://www.ilo.org/wcmsp5/groups/public/---ed_norm/---declaration/documents/publication/</a:t>
            </a:r>
            <a:r>
              <a:rPr lang="en-CA" dirty="0" smtClean="0">
                <a:hlinkClick r:id="rId3"/>
              </a:rPr>
              <a:t>wcms_decl_wp_27_en.pdf</a:t>
            </a:r>
            <a:r>
              <a:rPr lang="en-CA" dirty="0" smtClean="0"/>
              <a:t> </a:t>
            </a:r>
          </a:p>
          <a:p>
            <a:r>
              <a:rPr lang="en-CA" dirty="0" smtClean="0"/>
              <a:t>Public Services International (PSI) Model</a:t>
            </a:r>
            <a:r>
              <a:rPr lang="en-CA" noProof="0" dirty="0" smtClean="0"/>
              <a:t> </a:t>
            </a:r>
            <a:r>
              <a:rPr lang="en-CA" noProof="0" dirty="0" smtClean="0"/>
              <a:t>– </a:t>
            </a:r>
            <a:r>
              <a:rPr lang="en-CA" noProof="0" dirty="0" smtClean="0"/>
              <a:t>Closing the gender pay gap (2006) </a:t>
            </a:r>
            <a:r>
              <a:rPr lang="en-CA" noProof="0" dirty="0" smtClean="0">
                <a:hlinkClick r:id="rId4"/>
              </a:rPr>
              <a:t>http</a:t>
            </a:r>
            <a:r>
              <a:rPr lang="en-CA" noProof="0" dirty="0" smtClean="0">
                <a:hlinkClick r:id="rId4"/>
              </a:rPr>
              <a:t>://www.world-psi.org/es/reduciendo-la-brecha-salarial-de-</a:t>
            </a:r>
            <a:r>
              <a:rPr lang="en-CA" noProof="0" dirty="0" smtClean="0">
                <a:hlinkClick r:id="rId4"/>
              </a:rPr>
              <a:t>genero</a:t>
            </a:r>
            <a:r>
              <a:rPr lang="en-CA" dirty="0"/>
              <a:t> and </a:t>
            </a:r>
            <a:r>
              <a:rPr lang="en-CA" dirty="0">
                <a:hlinkClick r:id="rId5"/>
              </a:rPr>
              <a:t>http://www.world-psi.org/sites/default/files/documents/research/</a:t>
            </a:r>
            <a:r>
              <a:rPr lang="en-CA" dirty="0" smtClean="0">
                <a:hlinkClick r:id="rId5"/>
              </a:rPr>
              <a:t>en_closing_the_gender_pay_gap.pdf</a:t>
            </a:r>
            <a:r>
              <a:rPr lang="en-CA" dirty="0" smtClean="0"/>
              <a:t> </a:t>
            </a:r>
            <a:endParaRPr lang="en-CA" noProof="0" dirty="0" smtClean="0"/>
          </a:p>
          <a:p>
            <a:r>
              <a:rPr lang="en-CA" noProof="0" dirty="0" smtClean="0"/>
              <a:t>Government of Ontario Models: </a:t>
            </a:r>
            <a:r>
              <a:rPr lang="en-CA" noProof="0" dirty="0" smtClean="0">
                <a:hlinkClick r:id="rId6"/>
              </a:rPr>
              <a:t>http://www.payequity.gov.on.ca/en/resources/case_tools.php</a:t>
            </a:r>
            <a:r>
              <a:rPr lang="en-CA" noProof="0" dirty="0" smtClean="0"/>
              <a:t> </a:t>
            </a:r>
          </a:p>
          <a:p>
            <a:r>
              <a:rPr lang="en-CA" noProof="0" dirty="0" smtClean="0"/>
              <a:t>Government of </a:t>
            </a:r>
            <a:r>
              <a:rPr lang="en-CA" noProof="0" dirty="0" err="1" smtClean="0"/>
              <a:t>Qu</a:t>
            </a:r>
            <a:r>
              <a:rPr lang="en-CA" noProof="0" dirty="0" err="1" smtClean="0"/>
              <a:t>é</a:t>
            </a:r>
            <a:r>
              <a:rPr lang="en-CA" dirty="0" err="1" smtClean="0"/>
              <a:t>bec</a:t>
            </a:r>
            <a:r>
              <a:rPr lang="en-CA" dirty="0" smtClean="0"/>
              <a:t> </a:t>
            </a:r>
            <a:r>
              <a:rPr lang="en-CA" noProof="0" dirty="0" smtClean="0"/>
              <a:t>Model (French)– </a:t>
            </a:r>
            <a:r>
              <a:rPr lang="en-CA" b="1" noProof="0" dirty="0" smtClean="0"/>
              <a:t>Guide détaillé pour réaliser l’équité salariale et en évaluer le </a:t>
            </a:r>
            <a:r>
              <a:rPr lang="en-CA" b="1" noProof="0" dirty="0" err="1" smtClean="0"/>
              <a:t>maintien</a:t>
            </a:r>
            <a:r>
              <a:rPr lang="en-CA" b="1" noProof="0" dirty="0" smtClean="0"/>
              <a:t> (2015) </a:t>
            </a:r>
            <a:r>
              <a:rPr lang="en-CA" noProof="0" dirty="0" smtClean="0">
                <a:hlinkClick r:id="rId7"/>
              </a:rPr>
              <a:t>http</a:t>
            </a:r>
            <a:r>
              <a:rPr lang="en-CA" noProof="0" dirty="0" smtClean="0">
                <a:hlinkClick r:id="rId7"/>
              </a:rPr>
              <a:t>://www.ces.gouv.qc.ca/documents/publications/guidedetaille.pdf</a:t>
            </a:r>
            <a:r>
              <a:rPr lang="en-CA" noProof="0" dirty="0" smtClean="0"/>
              <a:t> </a:t>
            </a:r>
          </a:p>
          <a:p>
            <a:endParaRPr lang="en-CA" noProof="0" dirty="0" smtClean="0"/>
          </a:p>
          <a:p>
            <a:endParaRPr lang="en-CA" noProof="0" dirty="0" smtClean="0"/>
          </a:p>
          <a:p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8"/>
              </a:rPr>
              <a:t>www.dzgreen.ca</a:t>
            </a:r>
            <a:r>
              <a:rPr lang="en-US" dirty="0"/>
              <a:t> </a:t>
            </a:r>
          </a:p>
        </p:txBody>
      </p:sp>
      <p:pic>
        <p:nvPicPr>
          <p:cNvPr id="5" name="Picture 4" descr="ap-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924" y="5827334"/>
            <a:ext cx="2150343" cy="8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 smtClean="0"/>
              <a:t>PAY EQUITY AND OCCUPATIONAL SEGREGATION</a:t>
            </a:r>
            <a:endParaRPr lang="en-CA" sz="36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8800" i="1" noProof="0" dirty="0" smtClean="0">
                <a:latin typeface="Arial Black"/>
                <a:cs typeface="Arial Black"/>
              </a:rPr>
              <a:t>In almost all countries of the world, women tend to earn less</a:t>
            </a:r>
            <a:r>
              <a:rPr lang="en-CA" sz="8800" b="1" i="1" noProof="0" dirty="0" smtClean="0">
                <a:latin typeface="Arial Black"/>
                <a:cs typeface="Arial Black"/>
              </a:rPr>
              <a:t>.  </a:t>
            </a:r>
            <a:r>
              <a:rPr lang="en-CA" sz="7000" b="1" i="1" noProof="0" dirty="0" smtClean="0">
                <a:latin typeface="Arial Black"/>
                <a:cs typeface="Arial Black"/>
              </a:rPr>
              <a:t>	</a:t>
            </a:r>
            <a:r>
              <a:rPr lang="en-CA" sz="11200" i="1" noProof="0" dirty="0" smtClean="0">
                <a:latin typeface="Abadi MT Condensed Extra Bold"/>
                <a:cs typeface="Abadi MT Condensed Extra Bold"/>
              </a:rPr>
              <a:t>Why is that?</a:t>
            </a:r>
          </a:p>
          <a:p>
            <a:pPr marL="0" indent="0">
              <a:buNone/>
            </a:pPr>
            <a:r>
              <a:rPr lang="en-CA" sz="9600" b="1" noProof="0" dirty="0" smtClean="0"/>
              <a:t>Exclusion…</a:t>
            </a:r>
          </a:p>
          <a:p>
            <a:pPr lvl="0"/>
            <a:r>
              <a:rPr lang="en-CA" sz="7000" b="1" noProof="0" dirty="0" smtClean="0"/>
              <a:t>Unequal division of family responsibilities </a:t>
            </a:r>
            <a:r>
              <a:rPr lang="en-CA" sz="7000" noProof="0" dirty="0" smtClean="0"/>
              <a:t>results in many women working fewer paid hours and having less access to company-provided </a:t>
            </a:r>
            <a:r>
              <a:rPr lang="en-CA" sz="7000" b="1" noProof="0" dirty="0" smtClean="0"/>
              <a:t>training </a:t>
            </a:r>
            <a:r>
              <a:rPr lang="en-CA" sz="7000" noProof="0" dirty="0" smtClean="0"/>
              <a:t>opportunities  --</a:t>
            </a:r>
          </a:p>
          <a:p>
            <a:pPr lvl="0"/>
            <a:r>
              <a:rPr lang="en-CA" sz="7000" dirty="0" smtClean="0"/>
              <a:t>-- and less access to </a:t>
            </a:r>
            <a:r>
              <a:rPr lang="en-CA" sz="7000" b="1" dirty="0" smtClean="0"/>
              <a:t>promotion</a:t>
            </a:r>
            <a:endParaRPr lang="en-CA" sz="7000" noProof="0" dirty="0" smtClean="0"/>
          </a:p>
          <a:p>
            <a:r>
              <a:rPr lang="en-CA" sz="7000" b="1" noProof="0" dirty="0" smtClean="0"/>
              <a:t>Discrimination</a:t>
            </a:r>
            <a:r>
              <a:rPr lang="en-CA" sz="7000" noProof="0" dirty="0" smtClean="0"/>
              <a:t> </a:t>
            </a:r>
            <a:r>
              <a:rPr lang="en-CA" sz="7000" dirty="0" smtClean="0"/>
              <a:t>in selection, promotion and skills training due to bias</a:t>
            </a:r>
            <a:r>
              <a:rPr lang="en-CA" sz="7000" noProof="0" dirty="0" smtClean="0"/>
              <a:t> and stereotypical thinking</a:t>
            </a:r>
          </a:p>
          <a:p>
            <a:pPr lvl="0"/>
            <a:r>
              <a:rPr lang="en-CA" sz="7000" b="1" dirty="0" smtClean="0"/>
              <a:t>E</a:t>
            </a:r>
            <a:r>
              <a:rPr lang="en-CA" sz="7000" b="1" noProof="0" dirty="0" err="1" smtClean="0"/>
              <a:t>xclusion</a:t>
            </a:r>
            <a:r>
              <a:rPr lang="en-CA" sz="7000" noProof="0" dirty="0" smtClean="0"/>
              <a:t> from highly male occupations and channelling of women to more traditional occupations, such as care of others, administration/</a:t>
            </a:r>
            <a:r>
              <a:rPr lang="en-CA" sz="7000" dirty="0" smtClean="0"/>
              <a:t>clerical and sales</a:t>
            </a:r>
            <a:r>
              <a:rPr lang="en-CA" sz="7000" noProof="0" dirty="0" smtClean="0"/>
              <a:t>.</a:t>
            </a:r>
            <a:endParaRPr lang="en-CA" sz="70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521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/>
              <a:t>PAY EQUITY AND OCCUPATIONAL SEGREGATION</a:t>
            </a:r>
            <a:endParaRPr lang="en-CA" sz="3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lnSpc>
                <a:spcPct val="80000"/>
              </a:lnSpc>
              <a:buNone/>
            </a:pPr>
            <a:r>
              <a:rPr lang="en-CA" b="1" noProof="0" dirty="0" smtClean="0"/>
              <a:t>And also because of historical undervaluing of women’s work:</a:t>
            </a:r>
          </a:p>
          <a:p>
            <a:pPr lvl="0"/>
            <a:r>
              <a:rPr lang="en-CA" dirty="0" smtClean="0"/>
              <a:t>Concentration of women in caring professions (health and education), clerical and administration, and sales</a:t>
            </a:r>
            <a:r>
              <a:rPr lang="en-CA" noProof="0" dirty="0" smtClean="0"/>
              <a:t>.</a:t>
            </a:r>
          </a:p>
          <a:p>
            <a:pPr lvl="0"/>
            <a:r>
              <a:rPr lang="en-CA" noProof="0" dirty="0" smtClean="0"/>
              <a:t>Women’s skills are undervalued because they are considered </a:t>
            </a:r>
            <a:r>
              <a:rPr lang="en-CA" dirty="0" smtClean="0"/>
              <a:t>to be “innate” and not learned skills</a:t>
            </a:r>
            <a:r>
              <a:rPr lang="en-CA" noProof="0" dirty="0" smtClean="0"/>
              <a:t>.</a:t>
            </a:r>
          </a:p>
          <a:p>
            <a:r>
              <a:rPr lang="en-CA" noProof="0" dirty="0" smtClean="0"/>
              <a:t>Cultural and social attitudes- belief that men, not women, should be breadwinners </a:t>
            </a:r>
            <a:r>
              <a:rPr lang="en-CA" dirty="0" smtClean="0"/>
              <a:t>and </a:t>
            </a:r>
            <a:r>
              <a:rPr lang="en-CA" noProof="0" dirty="0" smtClean="0"/>
              <a:t>heads of household, and that women only need to earn a “second” income.</a:t>
            </a:r>
          </a:p>
          <a:p>
            <a:pPr lvl="0"/>
            <a:r>
              <a:rPr lang="en-CA" noProof="0" dirty="0" smtClean="0"/>
              <a:t>Sexist bias in evaluating the value of women’s jobs.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Gender Equity Specialist/ </a:t>
            </a:r>
            <a:r>
              <a:rPr lang="en-US" dirty="0" smtClean="0">
                <a:hlinkClick r:id="rId2"/>
              </a:rPr>
              <a:t>www.dzgreen.ca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3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noProof="0" dirty="0" smtClean="0"/>
              <a:t>Two strategies to reduce the gender earnings gap</a:t>
            </a:r>
            <a:endParaRPr lang="en-CA" sz="36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400" noProof="0" dirty="0" smtClean="0"/>
              <a:t>1: Eliminating barriers                        </a:t>
            </a:r>
            <a:r>
              <a:rPr lang="en-CA" sz="3400" b="1" noProof="0" dirty="0" smtClean="0"/>
              <a:t>(ILO Convention 111)</a:t>
            </a:r>
            <a:endParaRPr lang="en-CA" b="1" noProof="0" dirty="0" smtClean="0"/>
          </a:p>
          <a:p>
            <a:pPr lvl="0"/>
            <a:r>
              <a:rPr lang="en-CA" b="1" noProof="0" dirty="0" smtClean="0"/>
              <a:t>Identify obstacles </a:t>
            </a:r>
            <a:r>
              <a:rPr lang="en-CA" noProof="0" dirty="0" smtClean="0"/>
              <a:t>that limit women’s occupational options.</a:t>
            </a:r>
          </a:p>
          <a:p>
            <a:pPr lvl="0"/>
            <a:r>
              <a:rPr lang="en-CA" b="1" noProof="0" dirty="0" smtClean="0"/>
              <a:t>Identify and implement measures</a:t>
            </a:r>
            <a:r>
              <a:rPr lang="en-CA" noProof="0" dirty="0" smtClean="0"/>
              <a:t> to </a:t>
            </a:r>
            <a:r>
              <a:rPr lang="en-CA" b="1" noProof="0" dirty="0" smtClean="0"/>
              <a:t>remove</a:t>
            </a:r>
            <a:r>
              <a:rPr lang="en-CA" noProof="0" dirty="0" smtClean="0"/>
              <a:t> these barriers (public policy, collective agreement language, special programs).</a:t>
            </a:r>
          </a:p>
          <a:p>
            <a:pPr lvl="0"/>
            <a:r>
              <a:rPr lang="en-CA" noProof="0" dirty="0" smtClean="0"/>
              <a:t>Ensure </a:t>
            </a:r>
            <a:r>
              <a:rPr lang="en-CA" b="1" noProof="0" dirty="0" smtClean="0"/>
              <a:t>more opportunities </a:t>
            </a:r>
            <a:r>
              <a:rPr lang="en-CA" noProof="0" dirty="0" smtClean="0"/>
              <a:t>for women to enter </a:t>
            </a:r>
            <a:r>
              <a:rPr lang="en-CA" dirty="0" smtClean="0"/>
              <a:t>occupations that have been male “preserves” and that are higher paid</a:t>
            </a:r>
            <a:r>
              <a:rPr lang="en-CA" noProof="0" dirty="0" smtClean="0"/>
              <a:t>.</a:t>
            </a:r>
          </a:p>
          <a:p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dirty="0"/>
              <a:t>Two strategies to reduce the gender earnings gap</a:t>
            </a:r>
            <a:endParaRPr lang="en-CA" sz="36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444532"/>
            <a:ext cx="8042276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400" noProof="0" dirty="0" smtClean="0"/>
              <a:t>2: Re-valuing women’s work 	     </a:t>
            </a:r>
            <a:r>
              <a:rPr lang="en-CA" sz="3400" b="1" noProof="0" dirty="0" smtClean="0"/>
              <a:t>(ILO Convention 100)</a:t>
            </a:r>
          </a:p>
          <a:p>
            <a:pPr lvl="0"/>
            <a:r>
              <a:rPr lang="en-CA" noProof="0" dirty="0" smtClean="0"/>
              <a:t>Apply a gender-neutral system of job evaluation that can fully capture and value </a:t>
            </a:r>
            <a:r>
              <a:rPr lang="en-CA" dirty="0" smtClean="0"/>
              <a:t>“women’s work”.</a:t>
            </a:r>
            <a:endParaRPr lang="en-CA" noProof="0" dirty="0" smtClean="0"/>
          </a:p>
          <a:p>
            <a:pPr lvl="0"/>
            <a:r>
              <a:rPr lang="en-CA" noProof="0" dirty="0" smtClean="0"/>
              <a:t>By eliminating the impact of stereotypical judgments about the value of male and female work, </a:t>
            </a:r>
            <a:r>
              <a:rPr lang="en-CA" b="1" dirty="0" smtClean="0"/>
              <a:t>all work is evaluated fairly</a:t>
            </a:r>
            <a:r>
              <a:rPr lang="en-CA" b="1" noProof="0" dirty="0" smtClean="0"/>
              <a:t>.</a:t>
            </a:r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568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noProof="0" dirty="0" smtClean="0"/>
              <a:t>The </a:t>
            </a:r>
            <a:r>
              <a:rPr lang="en-CA" sz="3200" b="1" dirty="0" smtClean="0"/>
              <a:t>“equal pay for work of equal value” strategy</a:t>
            </a:r>
            <a:endParaRPr lang="en-CA" sz="32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A" dirty="0" smtClean="0"/>
              <a:t>Highlight the </a:t>
            </a:r>
            <a:r>
              <a:rPr lang="en-CA" dirty="0" smtClean="0"/>
              <a:t>persistent earnings </a:t>
            </a:r>
            <a:r>
              <a:rPr lang="en-CA" dirty="0" smtClean="0"/>
              <a:t>gap between women and men, even when educational levels are the same. </a:t>
            </a:r>
          </a:p>
          <a:p>
            <a:pPr lvl="0"/>
            <a:r>
              <a:rPr lang="en-CA" noProof="0" dirty="0" smtClean="0"/>
              <a:t>Sign an agreement </a:t>
            </a:r>
            <a:r>
              <a:rPr lang="en-CA" dirty="0" smtClean="0"/>
              <a:t>with the employer to study the requirements of the jobs using a gender lens.</a:t>
            </a:r>
            <a:endParaRPr lang="en-CA" noProof="0" dirty="0" smtClean="0"/>
          </a:p>
          <a:p>
            <a:pPr lvl="0"/>
            <a:r>
              <a:rPr lang="en-CA" noProof="0" dirty="0" smtClean="0"/>
              <a:t>Identify discriminatory ways that the current </a:t>
            </a:r>
            <a:r>
              <a:rPr lang="en-CA" dirty="0" smtClean="0"/>
              <a:t>salary structure affects the way women’s work is paid</a:t>
            </a:r>
            <a:r>
              <a:rPr lang="en-CA" noProof="0" dirty="0" smtClean="0"/>
              <a:t>.</a:t>
            </a:r>
          </a:p>
          <a:p>
            <a:pPr lvl="0"/>
            <a:r>
              <a:rPr lang="en-CA" noProof="0" dirty="0" smtClean="0"/>
              <a:t>Apply criteria to wage setting that makes both women’s and men’s work more visible.</a:t>
            </a:r>
          </a:p>
          <a:p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3653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b="1" dirty="0"/>
              <a:t>The “equal pay for work of equal value” strategy</a:t>
            </a:r>
            <a:endParaRPr lang="en-CA" sz="32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noProof="0" dirty="0" smtClean="0"/>
              <a:t>Apply a gender-neutral </a:t>
            </a:r>
            <a:r>
              <a:rPr lang="en-CA" b="1" dirty="0" smtClean="0"/>
              <a:t>job evaluation sys</a:t>
            </a:r>
            <a:r>
              <a:rPr lang="en-CA" b="1" noProof="0" dirty="0" smtClean="0"/>
              <a:t>tem</a:t>
            </a:r>
            <a:r>
              <a:rPr lang="en-CA" noProof="0" dirty="0" smtClean="0"/>
              <a:t> </a:t>
            </a:r>
            <a:r>
              <a:rPr lang="en-CA" dirty="0" smtClean="0"/>
              <a:t>to determine the value of every job based on its requirements (</a:t>
            </a:r>
            <a:r>
              <a:rPr lang="en-CA" b="1" i="1" dirty="0" smtClean="0"/>
              <a:t>not</a:t>
            </a:r>
            <a:r>
              <a:rPr lang="en-CA" dirty="0" smtClean="0"/>
              <a:t> on individual performance)</a:t>
            </a:r>
            <a:r>
              <a:rPr lang="en-CA" noProof="0" dirty="0" smtClean="0"/>
              <a:t>.</a:t>
            </a:r>
          </a:p>
          <a:p>
            <a:r>
              <a:rPr lang="en-CA" noProof="0" dirty="0" smtClean="0"/>
              <a:t>Using a gender-neutral job evaluation ensures </a:t>
            </a:r>
            <a:r>
              <a:rPr lang="en-CA" b="1" noProof="0" dirty="0" smtClean="0"/>
              <a:t>equivalencies</a:t>
            </a:r>
            <a:r>
              <a:rPr lang="en-CA" noProof="0" dirty="0" smtClean="0"/>
              <a:t> between very diverse female-dominated jobs and male-dominated jobs </a:t>
            </a:r>
          </a:p>
          <a:p>
            <a:r>
              <a:rPr lang="en-CA" noProof="0" dirty="0" smtClean="0"/>
              <a:t>Jobs with </a:t>
            </a:r>
            <a:r>
              <a:rPr lang="en-CA" b="1" noProof="0" dirty="0" smtClean="0"/>
              <a:t>comparable total points </a:t>
            </a:r>
            <a:r>
              <a:rPr lang="en-CA" noProof="0" dirty="0" smtClean="0"/>
              <a:t>are compared to make sure their wage levels also match. Any gap between pay for male and female jobs of equal value is corrected. </a:t>
            </a:r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58751"/>
            <a:ext cx="8042276" cy="1722312"/>
          </a:xfrm>
        </p:spPr>
        <p:txBody>
          <a:bodyPr/>
          <a:lstStyle/>
          <a:p>
            <a:r>
              <a:rPr lang="en-CA" sz="3600" b="1" noProof="0" dirty="0" smtClean="0"/>
              <a:t>By implementing a fair system to determine wage rates</a:t>
            </a:r>
            <a:r>
              <a:rPr lang="is-IS" sz="3600" b="1" noProof="0" dirty="0" smtClean="0"/>
              <a:t>…</a:t>
            </a:r>
            <a:endParaRPr lang="en-CA" sz="36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881063"/>
            <a:ext cx="8042276" cy="46181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noProof="0" dirty="0" smtClean="0">
                <a:cs typeface="Calisto MT"/>
              </a:rPr>
              <a:t>The employer meets the </a:t>
            </a:r>
            <a:r>
              <a:rPr lang="en-CA" b="1" noProof="0" dirty="0" smtClean="0">
                <a:cs typeface="Calisto MT"/>
              </a:rPr>
              <a:t>human rights obligations </a:t>
            </a:r>
            <a:r>
              <a:rPr lang="en-CA" noProof="0" dirty="0" smtClean="0">
                <a:cs typeface="Calisto MT"/>
              </a:rPr>
              <a:t>set out in ILO convention100</a:t>
            </a:r>
          </a:p>
          <a:p>
            <a:pPr>
              <a:lnSpc>
                <a:spcPct val="90000"/>
              </a:lnSpc>
            </a:pPr>
            <a:r>
              <a:rPr lang="en-CA" noProof="0" dirty="0" smtClean="0">
                <a:cs typeface="Calisto MT"/>
              </a:rPr>
              <a:t>Any </a:t>
            </a:r>
            <a:r>
              <a:rPr lang="en-CA" b="1" dirty="0" smtClean="0">
                <a:cs typeface="Calisto MT"/>
              </a:rPr>
              <a:t>systemic dis</a:t>
            </a:r>
            <a:r>
              <a:rPr lang="en-CA" b="1" noProof="0" dirty="0" smtClean="0">
                <a:cs typeface="Calisto MT"/>
              </a:rPr>
              <a:t>crimination </a:t>
            </a:r>
            <a:r>
              <a:rPr lang="en-CA" dirty="0" err="1">
                <a:cs typeface="Calisto MT"/>
              </a:rPr>
              <a:t>i</a:t>
            </a:r>
            <a:r>
              <a:rPr lang="en-CA" noProof="0" dirty="0" smtClean="0">
                <a:cs typeface="Calisto MT"/>
              </a:rPr>
              <a:t>n the relationship between the wage rates of men and women is identified to </a:t>
            </a:r>
            <a:r>
              <a:rPr lang="en-CA" b="1" noProof="0" dirty="0" smtClean="0">
                <a:cs typeface="Calisto MT"/>
              </a:rPr>
              <a:t>correct the under-valuing </a:t>
            </a:r>
            <a:r>
              <a:rPr lang="en-CA" dirty="0" smtClean="0">
                <a:cs typeface="Calisto MT"/>
              </a:rPr>
              <a:t>of traditional women’s work. The labour market value of those occupations is increased.</a:t>
            </a:r>
          </a:p>
          <a:p>
            <a:pPr>
              <a:lnSpc>
                <a:spcPct val="90000"/>
              </a:lnSpc>
            </a:pPr>
            <a:r>
              <a:rPr lang="en-CA" noProof="0" dirty="0" smtClean="0">
                <a:cs typeface="Calisto MT"/>
              </a:rPr>
              <a:t>The concept of </a:t>
            </a:r>
            <a:r>
              <a:rPr lang="en-CA" b="1" dirty="0" smtClean="0">
                <a:cs typeface="Calisto MT"/>
              </a:rPr>
              <a:t>equal pay for work of equal value </a:t>
            </a:r>
            <a:r>
              <a:rPr lang="en-CA" dirty="0" smtClean="0">
                <a:cs typeface="Calisto MT"/>
              </a:rPr>
              <a:t>goes beyond equal </a:t>
            </a:r>
            <a:r>
              <a:rPr lang="en-CA" noProof="0" dirty="0" smtClean="0">
                <a:cs typeface="Calisto MT"/>
              </a:rPr>
              <a:t>pay for equal work. It recognizes that men and women often do different, but comparable work. </a:t>
            </a:r>
            <a:endParaRPr lang="en-CA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Daina Z. Green, Specialist en </a:t>
            </a:r>
            <a:r>
              <a:rPr lang="en-US" dirty="0" err="1" smtClean="0"/>
              <a:t>Equidad</a:t>
            </a:r>
            <a:r>
              <a:rPr lang="en-US" dirty="0" smtClean="0"/>
              <a:t> de </a:t>
            </a:r>
            <a:r>
              <a:rPr lang="en-US" dirty="0" err="1" smtClean="0"/>
              <a:t>Género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9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Equal treatment does not always produce an equitable result</a:t>
            </a:r>
            <a:endParaRPr lang="en-CA" sz="36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Daina Z. Green, </a:t>
            </a:r>
            <a:r>
              <a:rPr lang="en-US" dirty="0" smtClean="0"/>
              <a:t>Gender </a:t>
            </a:r>
            <a:r>
              <a:rPr lang="en-US" dirty="0"/>
              <a:t>Equity Specialist/ </a:t>
            </a:r>
            <a:r>
              <a:rPr lang="en-US" dirty="0">
                <a:hlinkClick r:id="rId2"/>
              </a:rPr>
              <a:t>www.dzgreen.ca</a:t>
            </a:r>
            <a:r>
              <a:rPr lang="en-US" dirty="0"/>
              <a:t> </a:t>
            </a:r>
          </a:p>
        </p:txBody>
      </p:sp>
      <p:pic>
        <p:nvPicPr>
          <p:cNvPr id="6" name="Content Placeholder 5" descr="EqualityEquit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5" b="13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397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5985</TotalTime>
  <Words>1156</Words>
  <Application>Microsoft Macintosh PowerPoint</Application>
  <PresentationFormat>On-screen Show (4:3)</PresentationFormat>
  <Paragraphs>162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Breeze</vt:lpstr>
      <vt:lpstr>REDUCING THE GENDER WAGE GAP</vt:lpstr>
      <vt:lpstr>PAY EQUITY AND OCCUPATIONAL SEGREGATION</vt:lpstr>
      <vt:lpstr>PAY EQUITY AND OCCUPATIONAL SEGREGATION</vt:lpstr>
      <vt:lpstr>Two strategies to reduce the gender earnings gap</vt:lpstr>
      <vt:lpstr>Two strategies to reduce the gender earnings gap</vt:lpstr>
      <vt:lpstr>The “equal pay for work of equal value” strategy</vt:lpstr>
      <vt:lpstr>The “equal pay for work of equal value” strategy</vt:lpstr>
      <vt:lpstr>By implementing a fair system to determine wage rates…</vt:lpstr>
      <vt:lpstr>Equal treatment does not always produce an equitable result</vt:lpstr>
      <vt:lpstr>A Joint Process</vt:lpstr>
      <vt:lpstr>Four Criteria (factors)</vt:lpstr>
      <vt:lpstr>How Jobs are Evaluated</vt:lpstr>
      <vt:lpstr>Model System of  Factors/Subfactors</vt:lpstr>
      <vt:lpstr> Model Factor and Subfactor Weights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LEYES DE EQUIDAD SALARIAL</dc:title>
  <dc:creator>Daina Green</dc:creator>
  <cp:lastModifiedBy>Daina Z. Green</cp:lastModifiedBy>
  <cp:revision>96</cp:revision>
  <cp:lastPrinted>2016-08-08T18:16:04Z</cp:lastPrinted>
  <dcterms:created xsi:type="dcterms:W3CDTF">2015-03-02T20:48:06Z</dcterms:created>
  <dcterms:modified xsi:type="dcterms:W3CDTF">2016-08-08T18:16:06Z</dcterms:modified>
</cp:coreProperties>
</file>